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859" r:id="rId2"/>
    <p:sldId id="1011" r:id="rId3"/>
    <p:sldId id="1014" r:id="rId4"/>
    <p:sldId id="1016" r:id="rId5"/>
    <p:sldId id="1019" r:id="rId6"/>
    <p:sldId id="1017" r:id="rId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7" d="100"/>
          <a:sy n="107" d="100"/>
        </p:scale>
        <p:origin x="108" y="19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2025/6/9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Module  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8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READING  WRITING  </a:t>
            </a:r>
            <a:r>
              <a:rPr lang="zh-CN" altLang="en-US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读写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专项提优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334566" y="1033777"/>
            <a:ext cx="3024336" cy="504055"/>
            <a:chOff x="265906" y="2619375"/>
            <a:chExt cx="10077772" cy="1399691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65906" y="2619375"/>
              <a:ext cx="10077772" cy="1399691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66614" y="2780928"/>
              <a:ext cx="2952328" cy="1152128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195730" y="2924944"/>
              <a:ext cx="5715899" cy="936104"/>
            </a:xfrm>
            <a:prstGeom prst="rect">
              <a:avLst/>
            </a:prstGeom>
          </p:spPr>
        </p:pic>
      </p:grpSp>
      <p:sp>
        <p:nvSpPr>
          <p:cNvPr id="10" name="内容占位符 9"/>
          <p:cNvSpPr>
            <a:spLocks noGrp="1"/>
          </p:cNvSpPr>
          <p:nvPr>
            <p:ph idx="1"/>
          </p:nvPr>
        </p:nvSpPr>
        <p:spPr>
          <a:xfrm>
            <a:off x="360854" y="943184"/>
            <a:ext cx="11485848" cy="1200329"/>
          </a:xfrm>
        </p:spPr>
        <p:txBody>
          <a:bodyPr/>
          <a:lstStyle/>
          <a:p>
            <a:pPr algn="l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z="2400" dirty="0">
                <a:solidFill>
                  <a:schemeClr val="bg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新</a:t>
            </a:r>
            <a:r>
              <a:rPr lang="zh-CN" altLang="zh-CN" sz="2400" dirty="0" smtClean="0">
                <a:solidFill>
                  <a:schemeClr val="bg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情境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分享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上学方式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400" spc="-1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学校举办了主题为</a:t>
            </a:r>
            <a:r>
              <a:rPr lang="en-US" altLang="zh-CN" sz="2400" spc="-100" dirty="0">
                <a:solidFill>
                  <a:srgbClr val="00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spc="-1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分享我的上学方式</a:t>
            </a:r>
            <a:r>
              <a:rPr lang="en-US" altLang="zh-CN" sz="2400" spc="-100" dirty="0">
                <a:solidFill>
                  <a:srgbClr val="00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spc="-1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活动。阅读调查表</a:t>
            </a:r>
            <a:r>
              <a:rPr lang="zh-CN" altLang="zh-CN" sz="2400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 spc="-1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</a:t>
            </a:r>
            <a:r>
              <a:rPr lang="zh-CN" altLang="zh-CN" sz="2400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下列各</a:t>
            </a:r>
            <a:r>
              <a:rPr lang="zh-CN" altLang="zh-CN" sz="2400" spc="-1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题</a:t>
            </a:r>
            <a:r>
              <a:rPr lang="zh-CN" altLang="zh-CN" sz="2400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400" spc="-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1" name="图片 10"/>
          <p:cNvPicPr/>
          <p:nvPr/>
        </p:nvPicPr>
        <p:blipFill>
          <a:blip r:embed="rId5"/>
          <a:stretch>
            <a:fillRect/>
          </a:stretch>
        </p:blipFill>
        <p:spPr>
          <a:xfrm>
            <a:off x="927824" y="2074138"/>
            <a:ext cx="9652075" cy="1130541"/>
          </a:xfrm>
          <a:prstGeom prst="rect">
            <a:avLst/>
          </a:prstGeom>
        </p:spPr>
      </p:pic>
      <p:graphicFrame>
        <p:nvGraphicFramePr>
          <p:cNvPr id="9" name="表格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7316616"/>
              </p:ext>
            </p:extLst>
          </p:nvPr>
        </p:nvGraphicFramePr>
        <p:xfrm>
          <a:off x="484829" y="3373892"/>
          <a:ext cx="11299009" cy="2395224"/>
        </p:xfrm>
        <a:graphic>
          <a:graphicData uri="http://schemas.openxmlformats.org/drawingml/2006/table">
            <a:tbl>
              <a:tblPr firstRow="1" firstCol="1" bandRow="1"/>
              <a:tblGrid>
                <a:gridCol w="1199937">
                  <a:extLst>
                    <a:ext uri="{9D8B030D-6E8A-4147-A177-3AD203B41FA5}">
                      <a16:colId xmlns:a16="http://schemas.microsoft.com/office/drawing/2014/main" val="3819249108"/>
                    </a:ext>
                  </a:extLst>
                </a:gridCol>
                <a:gridCol w="1928146">
                  <a:extLst>
                    <a:ext uri="{9D8B030D-6E8A-4147-A177-3AD203B41FA5}">
                      <a16:colId xmlns:a16="http://schemas.microsoft.com/office/drawing/2014/main" val="2635865892"/>
                    </a:ext>
                  </a:extLst>
                </a:gridCol>
                <a:gridCol w="1409030">
                  <a:extLst>
                    <a:ext uri="{9D8B030D-6E8A-4147-A177-3AD203B41FA5}">
                      <a16:colId xmlns:a16="http://schemas.microsoft.com/office/drawing/2014/main" val="3379812886"/>
                    </a:ext>
                  </a:extLst>
                </a:gridCol>
                <a:gridCol w="3633813">
                  <a:extLst>
                    <a:ext uri="{9D8B030D-6E8A-4147-A177-3AD203B41FA5}">
                      <a16:colId xmlns:a16="http://schemas.microsoft.com/office/drawing/2014/main" val="1276121210"/>
                    </a:ext>
                  </a:extLst>
                </a:gridCol>
                <a:gridCol w="3128083">
                  <a:extLst>
                    <a:ext uri="{9D8B030D-6E8A-4147-A177-3AD203B41FA5}">
                      <a16:colId xmlns:a16="http://schemas.microsoft.com/office/drawing/2014/main" val="427337911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Who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How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How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long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Why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When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406495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David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By</a:t>
                      </a:r>
                      <a:r>
                        <a:rPr lang="en-US" sz="24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school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bus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</a:t>
                      </a:r>
                      <a:r>
                        <a:rPr lang="en-US" sz="24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minutes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 spc="-1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My home is far from school</a:t>
                      </a:r>
                      <a:r>
                        <a:rPr lang="en-US" sz="2400" spc="-100" baseline="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 spc="-100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School starts at 9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6347248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 Lin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ride 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4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bike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</a:t>
                      </a:r>
                      <a:r>
                        <a:rPr lang="en-US" sz="24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minutes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 is good for my health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School starts at 8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81274004"/>
                  </a:ext>
                </a:extLst>
              </a:tr>
              <a:tr h="74930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Wu Qi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walk 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4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school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One</a:t>
                      </a:r>
                      <a:r>
                        <a:rPr lang="en-US" sz="24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hour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 spc="-1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 like walking with my friend</a:t>
                      </a:r>
                      <a:r>
                        <a:rPr lang="en-US" sz="2400" spc="-100" baseline="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 spc="-100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School starts at 8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596621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548680"/>
            <a:ext cx="11485848" cy="188320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770313" algn="l"/>
                <a:tab pos="6280150" algn="l"/>
              </a:tabLst>
            </a:pP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根据表格内容，选择正确的答案。</a:t>
            </a:r>
          </a:p>
          <a:p>
            <a:pPr hangingPunct="0">
              <a:spcAft>
                <a:spcPts val="0"/>
              </a:spcAft>
              <a:tabLst>
                <a:tab pos="3770313" algn="l"/>
                <a:tab pos="6280150" algn="l"/>
              </a:tabLst>
            </a:pP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7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7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does David live?</a:t>
            </a:r>
            <a:endParaRPr lang="zh-CN" altLang="zh-CN" sz="27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65300" hangingPunct="0">
              <a:spcAft>
                <a:spcPts val="0"/>
              </a:spcAft>
              <a:tabLst>
                <a:tab pos="5145088" algn="l"/>
                <a:tab pos="7988300" algn="l"/>
              </a:tabLst>
            </a:pP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7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Beijing</a:t>
            </a:r>
            <a:r>
              <a:rPr lang="en-US" altLang="zh-CN" sz="27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7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London</a:t>
            </a:r>
            <a:r>
              <a:rPr lang="en-US" altLang="zh-CN" sz="27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7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Suzhou</a:t>
            </a:r>
            <a:r>
              <a:rPr lang="en-US" altLang="zh-CN" sz="27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7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上分攻略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8183438" y="548680"/>
            <a:ext cx="3000171" cy="1409237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214264" y="801914"/>
            <a:ext cx="3024336" cy="10004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z="2100" dirty="0">
                <a:solidFill>
                  <a:srgbClr val="000000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《上分攻略》电子书</a:t>
            </a:r>
            <a:r>
              <a:rPr lang="en-US" altLang="zh-CN" sz="21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P1</a:t>
            </a:r>
            <a:r>
              <a:rPr lang="zh-CN" altLang="zh-CN" sz="2100" dirty="0" smtClean="0">
                <a:solidFill>
                  <a:srgbClr val="000000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有</a:t>
            </a:r>
            <a:r>
              <a:rPr lang="zh-CN" altLang="zh-CN" sz="2100" dirty="0">
                <a:solidFill>
                  <a:srgbClr val="000000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本题阅读技巧</a:t>
            </a:r>
            <a:endParaRPr lang="zh-CN" altLang="zh-CN" sz="21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9305" y="125885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700" dirty="0"/>
              <a:t>B</a:t>
            </a:r>
            <a:endParaRPr lang="zh-CN" altLang="en-US" sz="2700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29422" y="2349647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</a:t>
            </a:r>
            <a:r>
              <a:rPr lang="en-US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“London”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David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住在伦敦。故选</a:t>
            </a:r>
            <a:r>
              <a:rPr lang="en-US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7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7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2943195"/>
            <a:ext cx="11485848" cy="1259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7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700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long does it take Li Lin from home to school?</a:t>
            </a:r>
            <a:endParaRPr lang="zh-CN" altLang="zh-CN" sz="27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65300" eaLnBrk="1">
              <a:spcAft>
                <a:spcPts val="0"/>
              </a:spcAft>
              <a:tabLst>
                <a:tab pos="5130800" algn="l"/>
                <a:tab pos="8011160" algn="l"/>
              </a:tabLst>
            </a:pPr>
            <a:r>
              <a:rPr lang="en-US" altLang="zh-CN" sz="27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7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Thirty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minutes</a:t>
            </a:r>
            <a:r>
              <a:rPr lang="en-US" altLang="zh-CN" sz="27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sz="27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hour</a:t>
            </a:r>
            <a:r>
              <a:rPr lang="en-US" altLang="zh-CN" sz="27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sz="27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Twenty minutes</a:t>
            </a:r>
            <a:r>
              <a:rPr lang="en-US" altLang="zh-CN" sz="27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2700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928271" y="306899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700" dirty="0"/>
              <a:t>C</a:t>
            </a:r>
            <a:endParaRPr lang="zh-CN" altLang="en-US" sz="2700" dirty="0"/>
          </a:p>
        </p:txBody>
      </p:sp>
      <p:sp>
        <p:nvSpPr>
          <p:cNvPr id="10" name="矩形 9"/>
          <p:cNvSpPr/>
          <p:nvPr/>
        </p:nvSpPr>
        <p:spPr>
          <a:xfrm>
            <a:off x="360854" y="4131836"/>
            <a:ext cx="10486880" cy="6367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700" dirty="0">
                <a:cs typeface="Times New Roman" panose="02020603050405020304" pitchFamily="18" charset="0"/>
              </a:rPr>
              <a:t>由</a:t>
            </a:r>
            <a:r>
              <a:rPr lang="en-US" altLang="zh-CN" sz="2700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700" dirty="0">
                <a:cs typeface="Times New Roman" panose="02020603050405020304" pitchFamily="18" charset="0"/>
              </a:rPr>
              <a:t>20 minutes”</a:t>
            </a:r>
            <a:r>
              <a:rPr lang="zh-CN" altLang="zh-CN" sz="2700" dirty="0">
                <a:cs typeface="Times New Roman" panose="02020603050405020304" pitchFamily="18" charset="0"/>
              </a:rPr>
              <a:t>可知，</a:t>
            </a:r>
            <a:r>
              <a:rPr lang="en-US" altLang="zh-CN" sz="2700" dirty="0">
                <a:cs typeface="Times New Roman" panose="02020603050405020304" pitchFamily="18" charset="0"/>
              </a:rPr>
              <a:t>Li Lin</a:t>
            </a:r>
            <a:r>
              <a:rPr lang="zh-CN" altLang="zh-CN" sz="2700" dirty="0">
                <a:cs typeface="Times New Roman" panose="02020603050405020304" pitchFamily="18" charset="0"/>
              </a:rPr>
              <a:t>上学需要花费</a:t>
            </a:r>
            <a:r>
              <a:rPr lang="en-US" altLang="zh-CN" sz="2700" dirty="0">
                <a:cs typeface="Times New Roman" panose="02020603050405020304" pitchFamily="18" charset="0"/>
              </a:rPr>
              <a:t>20</a:t>
            </a:r>
            <a:r>
              <a:rPr lang="zh-CN" altLang="zh-CN" sz="2700" dirty="0">
                <a:cs typeface="Times New Roman" panose="02020603050405020304" pitchFamily="18" charset="0"/>
              </a:rPr>
              <a:t>分钟。故选</a:t>
            </a:r>
            <a:r>
              <a:rPr lang="en-US" altLang="zh-CN" sz="2700" dirty="0">
                <a:cs typeface="Times New Roman" panose="02020603050405020304" pitchFamily="18" charset="0"/>
              </a:rPr>
              <a:t>C</a:t>
            </a:r>
            <a:r>
              <a:rPr lang="zh-CN" altLang="zh-CN" sz="2700" dirty="0">
                <a:cs typeface="Times New Roman" panose="02020603050405020304" pitchFamily="18" charset="0"/>
              </a:rPr>
              <a:t>。</a:t>
            </a:r>
            <a:endParaRPr lang="zh-CN" altLang="zh-CN" sz="27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360854" y="4721004"/>
            <a:ext cx="11485848" cy="1338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7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700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does Wu Qi go to school?</a:t>
            </a:r>
            <a:endParaRPr lang="zh-CN" altLang="zh-CN" sz="27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39900" eaLnBrk="1" hangingPunct="0">
              <a:spcAft>
                <a:spcPts val="0"/>
              </a:spcAft>
              <a:tabLst>
                <a:tab pos="5118100" algn="l"/>
                <a:tab pos="8010525" algn="l"/>
              </a:tabLst>
            </a:pP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7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foot</a:t>
            </a:r>
            <a:r>
              <a:rPr lang="en-US" altLang="zh-CN" sz="27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sz="27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 bike</a:t>
            </a:r>
            <a:r>
              <a:rPr lang="en-US" altLang="zh-CN" sz="27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sz="27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 school bus</a:t>
            </a:r>
            <a:r>
              <a:rPr lang="en-US" altLang="zh-CN" sz="27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7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928268" y="483562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700" dirty="0"/>
              <a:t>A</a:t>
            </a:r>
            <a:endParaRPr lang="zh-CN" altLang="en-US" sz="2700" dirty="0"/>
          </a:p>
        </p:txBody>
      </p:sp>
      <p:sp>
        <p:nvSpPr>
          <p:cNvPr id="13" name="矩形 12"/>
          <p:cNvSpPr/>
          <p:nvPr/>
        </p:nvSpPr>
        <p:spPr>
          <a:xfrm>
            <a:off x="478582" y="5887877"/>
            <a:ext cx="10054832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700" dirty="0">
                <a:cs typeface="Times New Roman" panose="02020603050405020304" pitchFamily="18" charset="0"/>
              </a:rPr>
              <a:t>由表格</a:t>
            </a:r>
            <a:r>
              <a:rPr lang="en-US" altLang="zh-CN" sz="2700" dirty="0">
                <a:cs typeface="Times New Roman" panose="02020603050405020304" pitchFamily="18" charset="0"/>
              </a:rPr>
              <a:t>“walk to school”</a:t>
            </a:r>
            <a:r>
              <a:rPr lang="zh-CN" altLang="zh-CN" sz="2700" dirty="0">
                <a:cs typeface="Times New Roman" panose="02020603050405020304" pitchFamily="18" charset="0"/>
              </a:rPr>
              <a:t>可知，</a:t>
            </a:r>
            <a:r>
              <a:rPr lang="en-US" altLang="zh-CN" sz="2700" dirty="0">
                <a:cs typeface="Times New Roman" panose="02020603050405020304" pitchFamily="18" charset="0"/>
              </a:rPr>
              <a:t>Wu Qi</a:t>
            </a:r>
            <a:r>
              <a:rPr lang="zh-CN" altLang="zh-CN" sz="2700" dirty="0">
                <a:cs typeface="Times New Roman" panose="02020603050405020304" pitchFamily="18" charset="0"/>
              </a:rPr>
              <a:t>步行上学。故选</a:t>
            </a:r>
            <a:r>
              <a:rPr lang="en-US" altLang="zh-CN" sz="2700" dirty="0">
                <a:cs typeface="Times New Roman" panose="02020603050405020304" pitchFamily="18" charset="0"/>
              </a:rPr>
              <a:t>A</a:t>
            </a:r>
            <a:r>
              <a:rPr lang="zh-CN" altLang="zh-CN" sz="2700" dirty="0">
                <a:cs typeface="Times New Roman" panose="02020603050405020304" pitchFamily="18" charset="0"/>
              </a:rPr>
              <a:t>。</a:t>
            </a:r>
            <a:endParaRPr lang="zh-CN" altLang="zh-CN" sz="27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7043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9" grpId="0"/>
      <p:bldP spid="10" grpId="0"/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86036"/>
            <a:ext cx="11485848" cy="324217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假设你是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David,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请根据表格内容，介绍一下自己的上学方式。</a:t>
            </a:r>
          </a:p>
          <a:p>
            <a:pPr indent="71120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I’m David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I’m a 13-year-old boy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live in 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go to school by 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weekdays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Because my home is 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school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takes me about 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 minutes to get to school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school starts at 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morning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about you?</a:t>
            </a:r>
            <a:endParaRPr lang="zh-CN" altLang="zh-CN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903518" y="2042630"/>
            <a:ext cx="174438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London</a:t>
            </a:r>
            <a:r>
              <a:rPr lang="zh-CN" altLang="zh-CN" dirty="0"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2406246" y="2708632"/>
            <a:ext cx="17716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school bus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0219714" y="2716890"/>
            <a:ext cx="83845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/>
              <a:t>far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4717652" y="3122460"/>
            <a:ext cx="1521570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30/thirty</a:t>
            </a:r>
            <a:endParaRPr lang="zh-CN" altLang="zh-CN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041062" y="3842464"/>
            <a:ext cx="3028393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9</a:t>
            </a:r>
            <a:r>
              <a:rPr lang="zh-CN" altLang="zh-CN" dirty="0"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cs typeface="Times New Roman" panose="02020603050405020304" pitchFamily="18" charset="0"/>
              </a:rPr>
              <a:t>00/nine o’clock</a:t>
            </a:r>
            <a:endParaRPr lang="zh-CN" altLang="zh-CN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3663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假如你是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 Lin,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你能向大家介绍一下你某一天的生活情况吗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请你根据表格内容，以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Day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为题，写一篇不少于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个词的小作文。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5471304"/>
              </p:ext>
            </p:extLst>
          </p:nvPr>
        </p:nvGraphicFramePr>
        <p:xfrm>
          <a:off x="360855" y="2164824"/>
          <a:ext cx="11485846" cy="2560320"/>
        </p:xfrm>
        <a:graphic>
          <a:graphicData uri="http://schemas.openxmlformats.org/drawingml/2006/table">
            <a:tbl>
              <a:tblPr firstRow="1" firstCol="1" bandRow="1"/>
              <a:tblGrid>
                <a:gridCol w="1557887">
                  <a:extLst>
                    <a:ext uri="{9D8B030D-6E8A-4147-A177-3AD203B41FA5}">
                      <a16:colId xmlns:a16="http://schemas.microsoft.com/office/drawing/2014/main" val="1325559203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4018500744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3481027238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767912141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2136577263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1363985953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3754307749"/>
                    </a:ext>
                  </a:extLst>
                </a:gridCol>
                <a:gridCol w="1359007">
                  <a:extLst>
                    <a:ext uri="{9D8B030D-6E8A-4147-A177-3AD203B41FA5}">
                      <a16:colId xmlns:a16="http://schemas.microsoft.com/office/drawing/2014/main" val="175592620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Time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am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am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am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spc="-1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zh-CN" sz="2800" spc="-1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800" spc="-1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spc="-1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</a:t>
                      </a:r>
                      <a:r>
                        <a:rPr lang="en-US" sz="2800" spc="-1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spc="-1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am</a:t>
                      </a:r>
                      <a:endParaRPr lang="zh-CN" sz="2800" spc="-100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pm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pm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pm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0895355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Activities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get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up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school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have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classes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exercise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homework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home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bed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165111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0915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96911" y="1044600"/>
            <a:ext cx="11485848" cy="4616648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27063" algn="dist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Li Lin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am a pupil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get up at seven o’clock every morning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dist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_____________________________________________________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</a:t>
            </a:r>
            <a:endParaRPr lang="zh-CN" altLang="zh-CN" sz="12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dist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_______________________________________________________________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</a:t>
            </a:r>
            <a:r>
              <a:rPr lang="en-US" altLang="zh-CN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en-US" altLang="zh-CN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This is my day</a:t>
            </a:r>
            <a:r>
              <a:rPr lang="en-US" altLang="zh-CN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96910" y="1627673"/>
            <a:ext cx="11386927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2788"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                                   I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 to school at eight o’clock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school starts at nine o’clock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do exercise at ten o’clock in the morning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have lunch at twelve o’clock at school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have seven classes at school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do my homework at five o’clock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go home at six o’clock in the afternoon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have dinner at home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 I read books and watch TV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go to bed at nine o’clock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9324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408</TotalTime>
  <Words>474</Words>
  <Application>Microsoft Office PowerPoint</Application>
  <PresentationFormat>自定义</PresentationFormat>
  <Paragraphs>70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4" baseType="lpstr">
      <vt:lpstr>仿宋</vt:lpstr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</cp:lastModifiedBy>
  <cp:revision>395</cp:revision>
  <dcterms:created xsi:type="dcterms:W3CDTF">2020-11-06T05:24:00Z</dcterms:created>
  <dcterms:modified xsi:type="dcterms:W3CDTF">2025-06-09T14:22:57Z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